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embeddedFontLst>
    <p:embeddedFont>
      <p:font typeface="Akira Expanded" panose="02000800000000000000" pitchFamily="50" charset="0"/>
      <p:bold r:id="rId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62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49052-B517-4760-8772-3F0399339470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9353F1-5960-47B3-A6DC-4B0F6E203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421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353F1-5960-47B3-A6DC-4B0F6E2033B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625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DF8AB-EC05-84FB-8937-BE84F2D340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ECE44A-68E2-D14D-D9BA-9F8D72B477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B9AD7-8153-6106-71F5-55C5518AE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B4F5-B8BD-4922-84C9-27D16BBF3D17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A9042-F907-92CE-3069-E3024EDBB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4242E-E9F5-58A7-C10B-63E99BA77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F4EE4-918D-4DCE-A3AE-FD649F135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75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3FA6D-B674-7D7F-1866-48B19107A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DF3A08-F87C-C006-494C-9507A3A887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BAEFB-0028-72AB-39FA-B8D1A6379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B4F5-B8BD-4922-84C9-27D16BBF3D17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FBF54-C07C-B970-5C6A-7EA884EDF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BE53D-7BBF-3875-B6C4-004B039AD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F4EE4-918D-4DCE-A3AE-FD649F135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930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42F0F-3CDC-D36F-04AA-2C102A4AEA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C762E9-4649-447D-B572-10467B735D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96682-BD48-E9A0-482B-3659E03F2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B4F5-B8BD-4922-84C9-27D16BBF3D17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A80C3-9B0E-DFA7-FED6-F53512F50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F876F-2E6F-DAC1-1B1A-5F3109470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F4EE4-918D-4DCE-A3AE-FD649F135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05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40205-6C0C-D6F3-AF56-97AB776CA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75ABE-A4E6-67EA-BAB3-BC14EDB51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49989-3595-323F-AA36-E972F5115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B4F5-B8BD-4922-84C9-27D16BBF3D17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8DB45-D087-853C-5F55-24CF17055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5B940-1F9F-A95D-F3C6-09801B962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F4EE4-918D-4DCE-A3AE-FD649F135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74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8F74B-FFF0-3135-F562-77D8C5AE2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A72C86-6F39-447B-23EF-31436C5CB9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AAB5F-D943-6BA8-2FB8-D28CC3F16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B4F5-B8BD-4922-84C9-27D16BBF3D17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1366C-FE72-3078-1BBC-060566E78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5791F-DF92-18C0-CE91-262B1607A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F4EE4-918D-4DCE-A3AE-FD649F135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617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C7A64-97C0-E04E-600A-1848CECA5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6DC71-F35A-BBB5-9826-36A12302C7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F9315F-114E-F7A9-5183-EBC8EDE62A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F57536-1982-2A9A-5FB7-69D7D6244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B4F5-B8BD-4922-84C9-27D16BBF3D17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26E1EE-1D06-274F-46E0-A1A42AB1A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7B532-5617-575A-7AAE-71C76D67A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F4EE4-918D-4DCE-A3AE-FD649F135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676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7D0CD-1843-1BE9-1B25-AF24DCEC4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E0176B-0F32-D7E5-DECB-7AD22B34F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6DB275-5580-0405-7E12-02A7287CC4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3704BA-BDFF-53E0-B177-81C45EF00F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0F9935-6E6A-7148-1989-996EE0FA79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B8DFE9-347F-DC10-236F-4ACE000AE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B4F5-B8BD-4922-84C9-27D16BBF3D17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EEE5AB-9A0C-B0DF-DDF8-CD1879C4E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8CE6F4-1B24-D571-FDA4-0C388E660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F4EE4-918D-4DCE-A3AE-FD649F135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848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A5B9B-3659-7D08-267F-3A131D2D5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13E3E6-A79E-604E-CE3C-8BEB4D4B9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B4F5-B8BD-4922-84C9-27D16BBF3D17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B314AE-CA96-DB25-C4A8-347D69A96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35F319-A9BF-8E33-3A31-4BAEB0274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F4EE4-918D-4DCE-A3AE-FD649F135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679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0A42A5-13F4-6AA0-325F-BB825BBD7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B4F5-B8BD-4922-84C9-27D16BBF3D17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3A2139-6D1C-6730-B60C-325B73E7F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CD59A2-B8A4-C7E0-06C9-82C831527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F4EE4-918D-4DCE-A3AE-FD649F135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759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7D600-A17B-683A-7F30-B616B3C26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3978F-BE2A-8FCF-E5E1-A0F6D0EBE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6DEA26-2C9C-882C-596E-DC72A42F0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5B0E5C-B288-B5DB-6365-3C4D45A30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B4F5-B8BD-4922-84C9-27D16BBF3D17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897E3C-8EBF-2C33-2531-080AB87BD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F4BCB8-3694-8754-31F4-50F8D5923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F4EE4-918D-4DCE-A3AE-FD649F135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207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2BA97-C6C2-C99C-43D2-3A191E984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254FB3-327D-E4D5-84E1-042DEDCB1F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7175B1-BED2-07C6-66A8-B6BFD700B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310C03-FAB1-8EA9-53BB-FF5B24B32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5B4F5-B8BD-4922-84C9-27D16BBF3D17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88B31E-7AAB-5B0E-6974-8B2910199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7778F5-E382-8351-E386-67EE33B70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F4EE4-918D-4DCE-A3AE-FD649F135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93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A00F1E-8E18-9E4B-416D-FA5A8878D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A1221-629B-B8AC-D1C0-5F484A2CF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FA43DA-6C5A-1DF7-A0B4-B192E305F2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35B4F5-B8BD-4922-84C9-27D16BBF3D17}" type="datetimeFigureOut">
              <a:rPr lang="en-US" smtClean="0"/>
              <a:t>8/13/2025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34D58-BE83-C968-79A3-F032BFD695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E1BB5-DC56-BE1A-6CE7-E17BB1CF43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FF4EE4-918D-4DCE-A3AE-FD649F135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26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hyperlink" Target="https://www.linkedin.com/company/crce-rocket-team/people/?viewAsMember=true" TargetMode="External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hyperlink" Target="mailto:crcerocketryteam@gmail.com" TargetMode="External"/><Relationship Id="rId9" Type="http://schemas.openxmlformats.org/officeDocument/2006/relationships/hyperlink" Target="https://www.instagram.com/p/DMsOiCCIP9c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EBA91-DE16-AE00-14CF-D6F4299872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8B339F-FA0C-21CC-F4CF-96FD1431A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pace shuttle in space&#10;&#10;AI-generated content may be incorrect.">
            <a:extLst>
              <a:ext uri="{FF2B5EF4-FFF2-40B4-BE49-F238E27FC236}">
                <a16:creationId xmlns:a16="http://schemas.microsoft.com/office/drawing/2014/main" id="{4DD1A1C7-5DC4-D408-FB7B-C2FA81D04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92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night sky with stars&#10;&#10;AI-generated content may be incorrect.">
            <a:extLst>
              <a:ext uri="{FF2B5EF4-FFF2-40B4-BE49-F238E27FC236}">
                <a16:creationId xmlns:a16="http://schemas.microsoft.com/office/drawing/2014/main" id="{3D14F211-0EB9-8278-4F38-F054DB001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7C8D26-74AF-3986-2B47-ECFA25649B02}"/>
              </a:ext>
            </a:extLst>
          </p:cNvPr>
          <p:cNvSpPr txBox="1"/>
          <p:nvPr/>
        </p:nvSpPr>
        <p:spPr>
          <a:xfrm>
            <a:off x="320675" y="438150"/>
            <a:ext cx="11550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kira Expanded" panose="02000800000000000000" pitchFamily="50" charset="0"/>
              </a:rPr>
              <a:t>ABOUT US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EB20F3-582F-636A-37D9-D6F5065B913A}"/>
              </a:ext>
            </a:extLst>
          </p:cNvPr>
          <p:cNvSpPr txBox="1"/>
          <p:nvPr/>
        </p:nvSpPr>
        <p:spPr>
          <a:xfrm>
            <a:off x="819150" y="4279900"/>
            <a:ext cx="286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kira Expanded" panose="02000800000000000000" pitchFamily="50" charset="0"/>
              </a:rPr>
              <a:t>missions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204939-0871-59DF-9230-CACE3A768455}"/>
              </a:ext>
            </a:extLst>
          </p:cNvPr>
          <p:cNvSpPr txBox="1"/>
          <p:nvPr/>
        </p:nvSpPr>
        <p:spPr>
          <a:xfrm>
            <a:off x="6813550" y="4303236"/>
            <a:ext cx="1237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kira Expanded" panose="02000800000000000000" pitchFamily="50" charset="0"/>
              </a:rPr>
              <a:t>goals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9DD425-5E39-67DE-E32C-40D260A626E8}"/>
              </a:ext>
            </a:extLst>
          </p:cNvPr>
          <p:cNvSpPr txBox="1"/>
          <p:nvPr/>
        </p:nvSpPr>
        <p:spPr>
          <a:xfrm>
            <a:off x="819150" y="1625600"/>
            <a:ext cx="102806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CRCE Rocket Team is a fully student-led club focused on building high-performance single-stage rockets. Our designs include advanced internal systems, complex aerostructures, cutting-edge simulations, in-house flight computers, and custom high-power rocket motors.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Students lead every part of the process—designing, analyzing, manufacturing, and testing key subsystems. The team will launch its rockets annually, continually building toward more advanced and competitive designs.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ACED69-FC7B-0825-7B64-05FE1B410BEF}"/>
              </a:ext>
            </a:extLst>
          </p:cNvPr>
          <p:cNvSpPr txBox="1"/>
          <p:nvPr/>
        </p:nvSpPr>
        <p:spPr>
          <a:xfrm>
            <a:off x="819150" y="4672568"/>
            <a:ext cx="571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design, build, and launch cutting-edge single-stage rockets while fostering innovation and hands-on aerospace experience.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2BE92F-8FB1-19A6-31D7-53387F7D4364}"/>
              </a:ext>
            </a:extLst>
          </p:cNvPr>
          <p:cNvSpPr txBox="1"/>
          <p:nvPr/>
        </p:nvSpPr>
        <p:spPr>
          <a:xfrm>
            <a:off x="6813550" y="4657298"/>
            <a:ext cx="4940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 compete at the highest level, culminating in participation in ISRO IN-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SPACe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programs and other premier rocketry competitions.</a:t>
            </a:r>
          </a:p>
        </p:txBody>
      </p:sp>
    </p:spTree>
    <p:extLst>
      <p:ext uri="{BB962C8B-B14F-4D97-AF65-F5344CB8AC3E}">
        <p14:creationId xmlns:p14="http://schemas.microsoft.com/office/powerpoint/2010/main" val="3332313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tarry night sky with many small white dots&#10;&#10;AI-generated content may be incorrect.">
            <a:extLst>
              <a:ext uri="{FF2B5EF4-FFF2-40B4-BE49-F238E27FC236}">
                <a16:creationId xmlns:a16="http://schemas.microsoft.com/office/drawing/2014/main" id="{BD9789A1-ED58-97CD-F632-A63617E04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blue light up rocket&#10;&#10;AI-generated content may be incorrect.">
            <a:extLst>
              <a:ext uri="{FF2B5EF4-FFF2-40B4-BE49-F238E27FC236}">
                <a16:creationId xmlns:a16="http://schemas.microsoft.com/office/drawing/2014/main" id="{24BD3E9E-243B-353A-ADD6-66C9D12191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0018" y="-68233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A2E0E7-34ED-39FE-2D25-D11556800BB3}"/>
              </a:ext>
            </a:extLst>
          </p:cNvPr>
          <p:cNvSpPr txBox="1"/>
          <p:nvPr/>
        </p:nvSpPr>
        <p:spPr>
          <a:xfrm>
            <a:off x="533400" y="3005207"/>
            <a:ext cx="3056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rgbClr val="00B0F0"/>
                </a:solidFill>
                <a:latin typeface="Akira Expanded" panose="02000800000000000000" pitchFamily="50" charset="0"/>
              </a:rPr>
              <a:t>Airframe </a:t>
            </a:r>
            <a:br>
              <a:rPr lang="en-US" b="1" dirty="0">
                <a:solidFill>
                  <a:srgbClr val="00B0F0"/>
                </a:solidFill>
                <a:latin typeface="Akira Expanded" panose="02000800000000000000" pitchFamily="50" charset="0"/>
              </a:rPr>
            </a:br>
            <a:r>
              <a:rPr lang="en-US" sz="1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The physical structure forming the body of the rocket.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C155A8-2929-FDFA-B8C5-244E9315F329}"/>
              </a:ext>
            </a:extLst>
          </p:cNvPr>
          <p:cNvSpPr txBox="1"/>
          <p:nvPr/>
        </p:nvSpPr>
        <p:spPr>
          <a:xfrm>
            <a:off x="2317439" y="1365981"/>
            <a:ext cx="34385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fontAlgn="base"/>
            <a:r>
              <a:rPr lang="en-US" sz="2000" dirty="0">
                <a:solidFill>
                  <a:srgbClr val="92D050"/>
                </a:solidFill>
                <a:latin typeface="Akira Expanded" panose="02000800000000000000" pitchFamily="50" charset="0"/>
              </a:rPr>
              <a:t>Recovery &amp; Payload</a:t>
            </a:r>
            <a:br>
              <a:rPr lang="en-US" sz="2000" dirty="0">
                <a:solidFill>
                  <a:srgbClr val="00B050"/>
                </a:solidFill>
                <a:latin typeface="Akira Expanded" panose="02000800000000000000" pitchFamily="50" charset="0"/>
              </a:rPr>
            </a:br>
            <a:r>
              <a:rPr lang="en-US" sz="1000" b="1" dirty="0">
                <a:solidFill>
                  <a:srgbClr val="00B050"/>
                </a:solidFill>
              </a:rPr>
              <a:t>The systems for safe landing and carrying payload</a:t>
            </a:r>
          </a:p>
          <a:p>
            <a:pPr algn="r"/>
            <a:br>
              <a:rPr lang="en-US" sz="1000" b="1" dirty="0">
                <a:solidFill>
                  <a:srgbClr val="00B050"/>
                </a:solidFill>
              </a:rPr>
            </a:br>
            <a:endParaRPr lang="en-US" sz="1000" b="1" dirty="0">
              <a:solidFill>
                <a:srgbClr val="00B050"/>
              </a:solidFill>
              <a:latin typeface="Akira Expanded" panose="02000800000000000000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C711ED-4688-C16D-2E63-33732F159808}"/>
              </a:ext>
            </a:extLst>
          </p:cNvPr>
          <p:cNvSpPr txBox="1"/>
          <p:nvPr/>
        </p:nvSpPr>
        <p:spPr>
          <a:xfrm>
            <a:off x="9661749" y="1673758"/>
            <a:ext cx="20176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DBD600"/>
                </a:solidFill>
                <a:latin typeface="Akira Expanded" panose="02000800000000000000" pitchFamily="50" charset="0"/>
              </a:rPr>
              <a:t>AVIONICS</a:t>
            </a:r>
            <a:br>
              <a:rPr lang="en-US" sz="2000" dirty="0">
                <a:solidFill>
                  <a:srgbClr val="DBD600"/>
                </a:solidFill>
                <a:latin typeface="Akira Expanded" panose="02000800000000000000" pitchFamily="50" charset="0"/>
              </a:rPr>
            </a:br>
            <a:r>
              <a:rPr lang="en-US" sz="1000" b="1" dirty="0">
                <a:solidFill>
                  <a:srgbClr val="DBD600"/>
                </a:solidFill>
              </a:rPr>
              <a:t>The electronic system for control, communication and sensing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7A5295-7BC7-25C1-7FDC-41925883D5A2}"/>
              </a:ext>
            </a:extLst>
          </p:cNvPr>
          <p:cNvSpPr txBox="1"/>
          <p:nvPr/>
        </p:nvSpPr>
        <p:spPr>
          <a:xfrm>
            <a:off x="4929343" y="5499169"/>
            <a:ext cx="3240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CAB52"/>
                </a:solidFill>
                <a:latin typeface="Akira Expanded" panose="02000800000000000000" pitchFamily="50" charset="0"/>
              </a:rPr>
              <a:t>PROPULSION</a:t>
            </a:r>
            <a:br>
              <a:rPr lang="en-US" sz="2000" dirty="0">
                <a:solidFill>
                  <a:srgbClr val="FCAB52"/>
                </a:solidFill>
                <a:latin typeface="Akira Expanded" panose="02000800000000000000" pitchFamily="50" charset="0"/>
              </a:rPr>
            </a:br>
            <a:r>
              <a:rPr lang="en-US" sz="1000" b="1" dirty="0">
                <a:solidFill>
                  <a:srgbClr val="FCAB52"/>
                </a:solidFill>
              </a:rPr>
              <a:t>The means of producing thrust to power the rocket</a:t>
            </a:r>
            <a:r>
              <a:rPr lang="en-US" sz="2000" dirty="0">
                <a:solidFill>
                  <a:srgbClr val="FCAB52"/>
                </a:solidFill>
              </a:rPr>
              <a:t> </a:t>
            </a:r>
            <a:endParaRPr lang="en-US" sz="1000" dirty="0">
              <a:solidFill>
                <a:srgbClr val="FCAB52"/>
              </a:solidFill>
              <a:latin typeface="Akira Expanded" panose="02000800000000000000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5F8EA0-761F-EE71-803B-B48A0276E0B8}"/>
              </a:ext>
            </a:extLst>
          </p:cNvPr>
          <p:cNvSpPr txBox="1"/>
          <p:nvPr/>
        </p:nvSpPr>
        <p:spPr>
          <a:xfrm>
            <a:off x="7490223" y="3592067"/>
            <a:ext cx="27730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6161"/>
                </a:solidFill>
                <a:latin typeface="Akira Expanded" panose="02000800000000000000" pitchFamily="50" charset="0"/>
              </a:rPr>
              <a:t>Business &amp; </a:t>
            </a:r>
            <a:br>
              <a:rPr lang="en-US" sz="2000" b="1" dirty="0">
                <a:solidFill>
                  <a:srgbClr val="FF6161"/>
                </a:solidFill>
                <a:latin typeface="Akira Expanded" panose="02000800000000000000" pitchFamily="50" charset="0"/>
              </a:rPr>
            </a:br>
            <a:r>
              <a:rPr lang="en-US" sz="2000" b="1" dirty="0">
                <a:solidFill>
                  <a:srgbClr val="FF6161"/>
                </a:solidFill>
                <a:latin typeface="Akira Expanded" panose="02000800000000000000" pitchFamily="50" charset="0"/>
              </a:rPr>
              <a:t>operations</a:t>
            </a:r>
            <a:br>
              <a:rPr lang="en-US" sz="2000" b="1" dirty="0">
                <a:solidFill>
                  <a:srgbClr val="FF6161"/>
                </a:solidFill>
                <a:latin typeface="Akira Expanded" panose="02000800000000000000" pitchFamily="50" charset="0"/>
              </a:rPr>
            </a:br>
            <a:r>
              <a:rPr lang="en-US" sz="1000" b="1" dirty="0">
                <a:solidFill>
                  <a:srgbClr val="FF6161"/>
                </a:solidFill>
              </a:rPr>
              <a:t>The management backbone ensuring resources and coordination</a:t>
            </a:r>
            <a:endParaRPr lang="en-US" sz="1000" b="1" dirty="0">
              <a:solidFill>
                <a:srgbClr val="FF6161"/>
              </a:solidFill>
              <a:latin typeface="Akira Expanded" panose="02000800000000000000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19325F-4BD9-C9C8-C7C0-7FDA1415023D}"/>
              </a:ext>
            </a:extLst>
          </p:cNvPr>
          <p:cNvSpPr txBox="1"/>
          <p:nvPr/>
        </p:nvSpPr>
        <p:spPr>
          <a:xfrm>
            <a:off x="3688781" y="145216"/>
            <a:ext cx="4134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kira Expanded" panose="02000800000000000000" pitchFamily="50" charset="0"/>
              </a:rPr>
              <a:t>TEAM STRUCTURE</a:t>
            </a:r>
          </a:p>
        </p:txBody>
      </p:sp>
    </p:spTree>
    <p:extLst>
      <p:ext uri="{BB962C8B-B14F-4D97-AF65-F5344CB8AC3E}">
        <p14:creationId xmlns:p14="http://schemas.microsoft.com/office/powerpoint/2010/main" val="937974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pair of shooting stars in the sky&#10;&#10;AI-generated content may be incorrect.">
            <a:extLst>
              <a:ext uri="{FF2B5EF4-FFF2-40B4-BE49-F238E27FC236}">
                <a16:creationId xmlns:a16="http://schemas.microsoft.com/office/drawing/2014/main" id="{1250B971-C61B-20FF-30D2-4DA7F4194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31EBBE-FCFD-76C4-F916-3DADFB272BCC}"/>
              </a:ext>
            </a:extLst>
          </p:cNvPr>
          <p:cNvSpPr txBox="1"/>
          <p:nvPr/>
        </p:nvSpPr>
        <p:spPr>
          <a:xfrm>
            <a:off x="1280026" y="105207"/>
            <a:ext cx="27509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kira Expanded" panose="02000800000000000000" pitchFamily="50" charset="0"/>
              </a:rPr>
              <a:t>Need for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kira Expanded" panose="02000800000000000000" pitchFamily="50" charset="0"/>
              </a:rPr>
              <a:t>sponsorship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4191CF-FCC0-73D6-CC4B-6F9CDDC5DFDB}"/>
              </a:ext>
            </a:extLst>
          </p:cNvPr>
          <p:cNvSpPr txBox="1"/>
          <p:nvPr/>
        </p:nvSpPr>
        <p:spPr>
          <a:xfrm>
            <a:off x="920608" y="1081121"/>
            <a:ext cx="37730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kira Expanded" panose="02000800000000000000" pitchFamily="50" charset="0"/>
              </a:rPr>
              <a:t>Manufacturing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1200" b="1" dirty="0">
                <a:solidFill>
                  <a:schemeClr val="bg1"/>
                </a:solidFill>
              </a:rPr>
              <a:t>Material for rocket's airframe, various avionics subsystems, parachutes and indigenous CANSAT payload components.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139D59-3159-AD51-3927-4A3776DFD9B6}"/>
              </a:ext>
            </a:extLst>
          </p:cNvPr>
          <p:cNvSpPr txBox="1"/>
          <p:nvPr/>
        </p:nvSpPr>
        <p:spPr>
          <a:xfrm>
            <a:off x="659503" y="2485523"/>
            <a:ext cx="37730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kira Expanded" panose="02000800000000000000" pitchFamily="50" charset="0"/>
              </a:rPr>
              <a:t>Logistics</a:t>
            </a:r>
            <a:r>
              <a:rPr lang="en-US" dirty="0">
                <a:solidFill>
                  <a:schemeClr val="bg1"/>
                </a:solidFill>
                <a:latin typeface="Akira Expanded" panose="02000800000000000000" pitchFamily="50" charset="0"/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1200" b="1" dirty="0">
                <a:solidFill>
                  <a:schemeClr val="bg1"/>
                </a:solidFill>
              </a:rPr>
              <a:t>Travelling as a team, transporting materials, shipping the rocket and paying customs fees.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6E29FF-8341-A1D5-9622-92A52799F538}"/>
              </a:ext>
            </a:extLst>
          </p:cNvPr>
          <p:cNvSpPr txBox="1"/>
          <p:nvPr/>
        </p:nvSpPr>
        <p:spPr>
          <a:xfrm>
            <a:off x="768973" y="3930220"/>
            <a:ext cx="37730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kira Expanded" panose="02000800000000000000" pitchFamily="50" charset="0"/>
              </a:rPr>
              <a:t>Miscellaneous</a:t>
            </a:r>
            <a:r>
              <a:rPr lang="en-US" dirty="0">
                <a:solidFill>
                  <a:schemeClr val="bg1"/>
                </a:solidFill>
                <a:latin typeface="Akira Expanded" panose="02000800000000000000" pitchFamily="50" charset="0"/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1200" b="1" dirty="0">
                <a:solidFill>
                  <a:schemeClr val="bg1"/>
                </a:solidFill>
              </a:rPr>
              <a:t>Printing and goods (ID, badges, stickers, T-shirts, logo) for competitions, events and outreach also necessitate a significant investment.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EBAA37-0688-E160-C2EE-F500E3C8EA55}"/>
              </a:ext>
            </a:extLst>
          </p:cNvPr>
          <p:cNvSpPr txBox="1"/>
          <p:nvPr/>
        </p:nvSpPr>
        <p:spPr>
          <a:xfrm>
            <a:off x="466321" y="5512715"/>
            <a:ext cx="37730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kira Expanded" panose="02000800000000000000" pitchFamily="50" charset="0"/>
              </a:rPr>
              <a:t>FEES</a:t>
            </a:r>
            <a:r>
              <a:rPr lang="en-US" dirty="0">
                <a:solidFill>
                  <a:schemeClr val="bg1"/>
                </a:solidFill>
                <a:latin typeface="Akira Expanded" panose="02000800000000000000" pitchFamily="50" charset="0"/>
              </a:rPr>
              <a:t>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1200" b="1" dirty="0">
                <a:solidFill>
                  <a:schemeClr val="bg1"/>
                </a:solidFill>
              </a:rPr>
              <a:t>The competition cost, rocket fees and participation fees, insurance etc.</a:t>
            </a:r>
          </a:p>
          <a:p>
            <a:pPr algn="ctr" fontAlgn="base"/>
            <a:r>
              <a:rPr lang="en-US" sz="1200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20" name="Graphic 19" descr="Factory with solid fill">
            <a:extLst>
              <a:ext uri="{FF2B5EF4-FFF2-40B4-BE49-F238E27FC236}">
                <a16:creationId xmlns:a16="http://schemas.microsoft.com/office/drawing/2014/main" id="{0E4A99E3-432D-9502-C317-2EC684C40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9907" y="937895"/>
            <a:ext cx="508716" cy="508716"/>
          </a:xfrm>
          <a:prstGeom prst="rect">
            <a:avLst/>
          </a:prstGeom>
        </p:spPr>
      </p:pic>
      <p:pic>
        <p:nvPicPr>
          <p:cNvPr id="22" name="Graphic 21" descr="Truck with solid fill">
            <a:extLst>
              <a:ext uri="{FF2B5EF4-FFF2-40B4-BE49-F238E27FC236}">
                <a16:creationId xmlns:a16="http://schemas.microsoft.com/office/drawing/2014/main" id="{0D80F2F8-0E69-65D6-30E0-3E71F1D4A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71437" y="2387782"/>
            <a:ext cx="474372" cy="474372"/>
          </a:xfrm>
          <a:prstGeom prst="rect">
            <a:avLst/>
          </a:prstGeom>
        </p:spPr>
      </p:pic>
      <p:pic>
        <p:nvPicPr>
          <p:cNvPr id="24" name="Graphic 23" descr="Shirt with solid fill">
            <a:extLst>
              <a:ext uri="{FF2B5EF4-FFF2-40B4-BE49-F238E27FC236}">
                <a16:creationId xmlns:a16="http://schemas.microsoft.com/office/drawing/2014/main" id="{32273FF9-9E00-6664-5BAA-ACDA0CC733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5225" y="3801140"/>
            <a:ext cx="402464" cy="402464"/>
          </a:xfrm>
          <a:prstGeom prst="rect">
            <a:avLst/>
          </a:prstGeom>
        </p:spPr>
      </p:pic>
      <p:pic>
        <p:nvPicPr>
          <p:cNvPr id="26" name="Graphic 25" descr="Money with solid fill">
            <a:extLst>
              <a:ext uri="{FF2B5EF4-FFF2-40B4-BE49-F238E27FC236}">
                <a16:creationId xmlns:a16="http://schemas.microsoft.com/office/drawing/2014/main" id="{5894E35B-1188-AA23-8E37-DA41B8004E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24686" y="5351173"/>
            <a:ext cx="504602" cy="50460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CAB9102-646B-36F0-3563-E9803ADD60FD}"/>
              </a:ext>
            </a:extLst>
          </p:cNvPr>
          <p:cNvSpPr txBox="1"/>
          <p:nvPr/>
        </p:nvSpPr>
        <p:spPr>
          <a:xfrm>
            <a:off x="8161030" y="105207"/>
            <a:ext cx="28519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kira Expanded" panose="02000800000000000000" pitchFamily="50" charset="0"/>
              </a:rPr>
              <a:t>How can you </a:t>
            </a:r>
            <a:b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kira Expanded" panose="02000800000000000000" pitchFamily="50" charset="0"/>
              </a:rPr>
            </a:b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kira Expanded" panose="02000800000000000000" pitchFamily="50" charset="0"/>
              </a:rPr>
              <a:t>help us 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1567D3-A9DB-4FB3-CCCC-D355EAA7DE54}"/>
              </a:ext>
            </a:extLst>
          </p:cNvPr>
          <p:cNvSpPr txBox="1"/>
          <p:nvPr/>
        </p:nvSpPr>
        <p:spPr>
          <a:xfrm>
            <a:off x="7435850" y="1081121"/>
            <a:ext cx="4508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kira Expanded" panose="02000800000000000000" pitchFamily="50" charset="0"/>
              </a:rPr>
              <a:t>Materials </a:t>
            </a:r>
          </a:p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kira Expanded" panose="02000800000000000000" pitchFamily="50" charset="0"/>
              </a:rPr>
              <a:t>(cash/ in - kind)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 Manufacturing makes use of a wide variety of materials, including highly specialized tools and various rocket parts.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50CF6F9-E895-DD27-D7FB-2FCEEE8820F7}"/>
              </a:ext>
            </a:extLst>
          </p:cNvPr>
          <p:cNvSpPr txBox="1"/>
          <p:nvPr/>
        </p:nvSpPr>
        <p:spPr>
          <a:xfrm>
            <a:off x="7579191" y="2485523"/>
            <a:ext cx="4221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kira Expanded" panose="02000800000000000000" pitchFamily="50" charset="0"/>
              </a:rPr>
              <a:t>Financial 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Non-convertible fees and charges, such as competition fees, printing, travel allowance, outreach and events must be paid.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F9070D-3588-5903-10BB-9578C1593676}"/>
              </a:ext>
            </a:extLst>
          </p:cNvPr>
          <p:cNvSpPr txBox="1"/>
          <p:nvPr/>
        </p:nvSpPr>
        <p:spPr>
          <a:xfrm>
            <a:off x="7971589" y="3919505"/>
            <a:ext cx="34370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kira Expanded" panose="02000800000000000000" pitchFamily="50" charset="0"/>
              </a:rPr>
              <a:t>Services</a:t>
            </a:r>
            <a:r>
              <a:rPr lang="en-US" dirty="0">
                <a:solidFill>
                  <a:schemeClr val="bg1"/>
                </a:solidFill>
                <a:latin typeface="Akira Expanded" panose="02000800000000000000" pitchFamily="50" charset="0"/>
              </a:rPr>
              <a:t> 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Shipping, lodging, travel planning and packaging are among the services required.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FC7CE10-E6DF-A680-5CDC-BEB693D4F421}"/>
              </a:ext>
            </a:extLst>
          </p:cNvPr>
          <p:cNvSpPr txBox="1"/>
          <p:nvPr/>
        </p:nvSpPr>
        <p:spPr>
          <a:xfrm>
            <a:off x="7290721" y="5512715"/>
            <a:ext cx="45925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kira Expanded" panose="02000800000000000000" pitchFamily="50" charset="0"/>
              </a:rPr>
              <a:t>Support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 We appreciate all of your assistance, whether it is scientific mentoring, participation in our events, connecting us with relevant people/stakeholders.</a:t>
            </a:r>
          </a:p>
          <a:p>
            <a:pPr algn="ctr"/>
            <a:endParaRPr lang="en-US" sz="1200" b="1" dirty="0">
              <a:solidFill>
                <a:schemeClr val="bg1"/>
              </a:solidFill>
            </a:endParaRPr>
          </a:p>
        </p:txBody>
      </p:sp>
      <p:pic>
        <p:nvPicPr>
          <p:cNvPr id="36" name="Graphic 35" descr="Coins with solid fill">
            <a:extLst>
              <a:ext uri="{FF2B5EF4-FFF2-40B4-BE49-F238E27FC236}">
                <a16:creationId xmlns:a16="http://schemas.microsoft.com/office/drawing/2014/main" id="{996145A9-D365-99F7-4942-4C4F177984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21466" y="2297681"/>
            <a:ext cx="509916" cy="509916"/>
          </a:xfrm>
          <a:prstGeom prst="rect">
            <a:avLst/>
          </a:prstGeom>
        </p:spPr>
      </p:pic>
      <p:pic>
        <p:nvPicPr>
          <p:cNvPr id="38" name="Graphic 37" descr="Handshake with solid fill">
            <a:extLst>
              <a:ext uri="{FF2B5EF4-FFF2-40B4-BE49-F238E27FC236}">
                <a16:creationId xmlns:a16="http://schemas.microsoft.com/office/drawing/2014/main" id="{97213C33-5986-8900-5693-A892922FD2C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126154" y="5275426"/>
            <a:ext cx="652530" cy="652530"/>
          </a:xfrm>
          <a:prstGeom prst="rect">
            <a:avLst/>
          </a:prstGeom>
        </p:spPr>
      </p:pic>
      <p:pic>
        <p:nvPicPr>
          <p:cNvPr id="40" name="Picture 39" descr="A white square with black background&#10;&#10;AI-generated content may be incorrect.">
            <a:extLst>
              <a:ext uri="{FF2B5EF4-FFF2-40B4-BE49-F238E27FC236}">
                <a16:creationId xmlns:a16="http://schemas.microsoft.com/office/drawing/2014/main" id="{BA484980-A5B3-A376-023F-5A458528746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893" y="937894"/>
            <a:ext cx="508717" cy="508717"/>
          </a:xfrm>
          <a:prstGeom prst="rect">
            <a:avLst/>
          </a:prstGeom>
        </p:spPr>
      </p:pic>
      <p:pic>
        <p:nvPicPr>
          <p:cNvPr id="42" name="Picture 41" descr="A hand holding a gear&#10;&#10;AI-generated content may be incorrect.">
            <a:extLst>
              <a:ext uri="{FF2B5EF4-FFF2-40B4-BE49-F238E27FC236}">
                <a16:creationId xmlns:a16="http://schemas.microsoft.com/office/drawing/2014/main" id="{3BA35DEB-5DF5-F7D1-A2D0-EC8D9F8EE5E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961" y="3718608"/>
            <a:ext cx="544791" cy="54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39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urple and white background&#10;&#10;AI-generated content may be incorrect.">
            <a:extLst>
              <a:ext uri="{FF2B5EF4-FFF2-40B4-BE49-F238E27FC236}">
                <a16:creationId xmlns:a16="http://schemas.microsoft.com/office/drawing/2014/main" id="{3E5F17E1-A202-CE4F-D723-EC05D8BCB0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C84E4A-D1CA-7C09-48C6-AF29896B35A1}"/>
              </a:ext>
            </a:extLst>
          </p:cNvPr>
          <p:cNvSpPr txBox="1"/>
          <p:nvPr/>
        </p:nvSpPr>
        <p:spPr>
          <a:xfrm>
            <a:off x="2685692" y="2336728"/>
            <a:ext cx="663011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kira Expanded" panose="02000800000000000000" pitchFamily="50" charset="0"/>
              </a:rPr>
              <a:t>Contact us</a:t>
            </a:r>
          </a:p>
          <a:p>
            <a:pPr algn="ctr"/>
            <a:br>
              <a:rPr lang="en-US" dirty="0">
                <a:solidFill>
                  <a:schemeClr val="bg1"/>
                </a:solidFill>
                <a:latin typeface="Akira Expanded" panose="02000800000000000000" pitchFamily="50" charset="0"/>
              </a:rPr>
            </a:br>
            <a:r>
              <a:rPr lang="en-US" b="1" dirty="0"/>
              <a:t> </a:t>
            </a:r>
            <a:r>
              <a:rPr lang="en-US" b="1" dirty="0">
                <a:solidFill>
                  <a:schemeClr val="bg1"/>
                </a:solidFill>
              </a:rPr>
              <a:t>Fr. Agnel Ashram, Bandstand Promenade, Mount Mary, Bandra West, Mumbai, Maharashtra 400050</a:t>
            </a:r>
            <a:endParaRPr lang="en-US" b="1" dirty="0">
              <a:solidFill>
                <a:schemeClr val="bg1"/>
              </a:solidFill>
              <a:latin typeface="Akira Expanded" panose="020008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46B5E5-B0C0-51C4-F12D-CDE5C7ED312C}"/>
              </a:ext>
            </a:extLst>
          </p:cNvPr>
          <p:cNvSpPr txBox="1"/>
          <p:nvPr/>
        </p:nvSpPr>
        <p:spPr>
          <a:xfrm>
            <a:off x="2959099" y="4332555"/>
            <a:ext cx="1882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br>
              <a:rPr lang="en-US" dirty="0">
                <a:solidFill>
                  <a:schemeClr val="bg1"/>
                </a:solidFill>
                <a:latin typeface="Akira Expanded" panose="02000800000000000000" pitchFamily="50" charset="0"/>
              </a:rPr>
            </a:br>
            <a:r>
              <a:rPr lang="en-US" b="1" dirty="0">
                <a:solidFill>
                  <a:schemeClr val="bg1"/>
                </a:solidFill>
              </a:rPr>
              <a:t>+91 99200 14912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694527-8019-90D4-E0F2-BABCFCBF1475}"/>
              </a:ext>
            </a:extLst>
          </p:cNvPr>
          <p:cNvSpPr txBox="1"/>
          <p:nvPr/>
        </p:nvSpPr>
        <p:spPr>
          <a:xfrm>
            <a:off x="7165975" y="4586991"/>
            <a:ext cx="3381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crcerocketryteam@gmail.com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9" name="Graphic 8" descr="Receiver with solid fill">
            <a:extLst>
              <a:ext uri="{FF2B5EF4-FFF2-40B4-BE49-F238E27FC236}">
                <a16:creationId xmlns:a16="http://schemas.microsoft.com/office/drawing/2014/main" id="{5FB6E1BA-AD5D-12F9-0321-CA8112B1F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85692" y="4632116"/>
            <a:ext cx="324207" cy="324207"/>
          </a:xfrm>
          <a:prstGeom prst="rect">
            <a:avLst/>
          </a:prstGeom>
        </p:spPr>
      </p:pic>
      <p:pic>
        <p:nvPicPr>
          <p:cNvPr id="11" name="Graphic 10" descr="Email with solid fill">
            <a:extLst>
              <a:ext uri="{FF2B5EF4-FFF2-40B4-BE49-F238E27FC236}">
                <a16:creationId xmlns:a16="http://schemas.microsoft.com/office/drawing/2014/main" id="{A52ABDFA-6C28-48F3-D11E-6BF8FEDB92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38950" y="4517834"/>
            <a:ext cx="371475" cy="371475"/>
          </a:xfrm>
          <a:prstGeom prst="rect">
            <a:avLst/>
          </a:prstGeom>
        </p:spPr>
      </p:pic>
      <p:pic>
        <p:nvPicPr>
          <p:cNvPr id="13" name="Picture 12" descr="A white logo with a black background&#10;&#10;AI-generated content may be incorrect.">
            <a:hlinkClick r:id="rId9"/>
            <a:extLst>
              <a:ext uri="{FF2B5EF4-FFF2-40B4-BE49-F238E27FC236}">
                <a16:creationId xmlns:a16="http://schemas.microsoft.com/office/drawing/2014/main" id="{DFAB1F3F-6AF2-E98B-EB2A-14500780D3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00749" y="6243051"/>
            <a:ext cx="403682" cy="403682"/>
          </a:xfrm>
          <a:prstGeom prst="rect">
            <a:avLst/>
          </a:prstGeom>
        </p:spPr>
      </p:pic>
      <p:pic>
        <p:nvPicPr>
          <p:cNvPr id="15" name="Picture 14" descr="A white circle with black letters&#10;&#10;AI-generated content may be incorrect.">
            <a:hlinkClick r:id="rId11"/>
            <a:extLst>
              <a:ext uri="{FF2B5EF4-FFF2-40B4-BE49-F238E27FC236}">
                <a16:creationId xmlns:a16="http://schemas.microsoft.com/office/drawing/2014/main" id="{F36F280F-3862-040F-5BC7-45A22DA15A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399" y="6158787"/>
            <a:ext cx="590551" cy="5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2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395</Words>
  <Application>Microsoft Office PowerPoint</Application>
  <PresentationFormat>Widescreen</PresentationFormat>
  <Paragraphs>36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Akira Expanded</vt:lpstr>
      <vt:lpstr>Aptos</vt:lpstr>
      <vt:lpstr>Arial</vt:lpstr>
      <vt:lpstr>Aptos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parijataka@gmail.com</dc:creator>
  <cp:lastModifiedBy>parijataka@gmail.com</cp:lastModifiedBy>
  <cp:revision>3</cp:revision>
  <dcterms:created xsi:type="dcterms:W3CDTF">2025-08-13T15:22:54Z</dcterms:created>
  <dcterms:modified xsi:type="dcterms:W3CDTF">2025-08-13T17:20:30Z</dcterms:modified>
</cp:coreProperties>
</file>